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560320" y="2313432"/>
            <a:ext cx="72860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</a:t>
            </a:r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HE END. THANK YOU!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414016" y="4178808"/>
            <a:ext cx="825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Legal Notice:© QUERCUS PARKET. All rights </a:t>
            </a:r>
            <a:r>
              <a:rPr lang="en-US" b="1" dirty="0" err="1"/>
              <a:t>reserved.All</a:t>
            </a:r>
            <a:r>
              <a:rPr lang="en-US" b="1" dirty="0"/>
              <a:t> information contained in this presentation is confidential and intended solely for the </a:t>
            </a:r>
            <a:r>
              <a:rPr lang="en-US" b="1" dirty="0" err="1"/>
              <a:t>recipient.No</a:t>
            </a:r>
            <a:r>
              <a:rPr lang="en-US" b="1" dirty="0"/>
              <a:t> part of this presentation may be reproduced, distributed, or disclosed without prior written consent of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1661707"/>
            <a:ext cx="10341864" cy="4483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 second-generation, family-owned sawmill (est. 1997), dedicated to precision, consistency, and exceptional quality.</a:t>
            </a:r>
            <a:br>
              <a:rPr lang="en-US" dirty="0"/>
            </a:br>
            <a:r>
              <a:rPr lang="en-US" dirty="0" err="1"/>
              <a:t>Specialising</a:t>
            </a:r>
            <a:r>
              <a:rPr lang="en-US" dirty="0"/>
              <a:t> in the production of premium-grade ash and oak timber, alongside classic solid and engineered parquet flooring.</a:t>
            </a:r>
          </a:p>
          <a:p>
            <a:r>
              <a:rPr lang="en-US" dirty="0"/>
              <a:t>Core expertise lies in </a:t>
            </a:r>
            <a:r>
              <a:rPr lang="en-US" i="1" dirty="0"/>
              <a:t>Quercus </a:t>
            </a:r>
            <a:r>
              <a:rPr lang="en-US" i="1" dirty="0" err="1"/>
              <a:t>robur</a:t>
            </a:r>
            <a:r>
              <a:rPr lang="en-US" dirty="0"/>
              <a:t> (common oak), widely </a:t>
            </a:r>
            <a:r>
              <a:rPr lang="en-US" dirty="0" err="1"/>
              <a:t>recognised</a:t>
            </a:r>
            <a:r>
              <a:rPr lang="en-US" dirty="0"/>
              <a:t> as Slavonian oak, esteemed for its strength, structural integrity, and enduring aesthetic appeal.</a:t>
            </a:r>
          </a:p>
          <a:p>
            <a:r>
              <a:rPr lang="en-US" dirty="0"/>
              <a:t>All sourcing is fully traceable and compliant with international regulations (EUDR, EUTR, UKTR, Lacey Act) across Southeast Europe.</a:t>
            </a:r>
          </a:p>
          <a:p>
            <a:r>
              <a:rPr lang="en-US" dirty="0"/>
              <a:t>Primary origin: the </a:t>
            </a:r>
            <a:r>
              <a:rPr lang="en-US" dirty="0" err="1"/>
              <a:t>Morović</a:t>
            </a:r>
            <a:r>
              <a:rPr lang="en-US" dirty="0"/>
              <a:t> forest (Serbia) — a source of superior, sustainably managed oak with a distinguished forestry heritage.</a:t>
            </a:r>
          </a:p>
          <a:p>
            <a:r>
              <a:rPr lang="en-US" dirty="0"/>
              <a:t>The company seamlessly combines traditional craftsmanship with advanced production methods, further strengthened by an international manufacturing partnership in Cambodia.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History  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335024"/>
            <a:ext cx="10206164" cy="527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/>
              <a:t>1997–2009 | STRELA Era</a:t>
            </a:r>
            <a:br>
              <a:rPr lang="en-US" sz="1600" dirty="0"/>
            </a:br>
            <a:r>
              <a:rPr lang="en-US" sz="1600" dirty="0"/>
              <a:t>Foundation phase — established as Serbia’s largest oak and ash sawmill, focused on precision and high-volume export.</a:t>
            </a:r>
            <a:br>
              <a:rPr lang="en-US" sz="1600" dirty="0"/>
            </a:br>
            <a:r>
              <a:rPr lang="en-US" sz="1600" dirty="0"/>
              <a:t>A long-term agreement with </a:t>
            </a:r>
            <a:r>
              <a:rPr lang="en-US" sz="1600" dirty="0" err="1"/>
              <a:t>Vojvodinašume</a:t>
            </a:r>
            <a:r>
              <a:rPr lang="en-US" sz="1600" dirty="0"/>
              <a:t> ensured a consistent supply of premium Slavonian oak (</a:t>
            </a:r>
            <a:r>
              <a:rPr lang="en-US" sz="1600" i="1" dirty="0"/>
              <a:t>Quercus </a:t>
            </a:r>
            <a:r>
              <a:rPr lang="en-US" sz="1600" i="1" dirty="0" err="1"/>
              <a:t>robur</a:t>
            </a:r>
            <a:r>
              <a:rPr lang="en-US" sz="1600" dirty="0"/>
              <a:t>).</a:t>
            </a:r>
            <a:br>
              <a:rPr lang="en-US" sz="1600" dirty="0"/>
            </a:br>
            <a:r>
              <a:rPr lang="en-US" sz="1600" dirty="0"/>
              <a:t>Developed a strong international presence (EU, Middle East), including prestigious projects such as the Azerbaijani Royal Palace.</a:t>
            </a:r>
          </a:p>
          <a:p>
            <a:r>
              <a:rPr lang="en-US" sz="1600" b="1" dirty="0"/>
              <a:t>2009–2020 | QUERCUS PARKET Era</a:t>
            </a:r>
            <a:br>
              <a:rPr lang="en-US" sz="1600" dirty="0"/>
            </a:br>
            <a:r>
              <a:rPr lang="en-US" sz="1600" dirty="0"/>
              <a:t>Strategic transition from volume-driven production to </a:t>
            </a:r>
            <a:r>
              <a:rPr lang="en-US" sz="1600" dirty="0" err="1"/>
              <a:t>specialisation</a:t>
            </a:r>
            <a:r>
              <a:rPr lang="en-US" sz="1600" dirty="0"/>
              <a:t> and long-term partnerships.</a:t>
            </a:r>
            <a:br>
              <a:rPr lang="en-US" sz="1600" dirty="0"/>
            </a:br>
            <a:r>
              <a:rPr lang="en-US" sz="1600" dirty="0"/>
              <a:t>Became a trusted supplier of semi-finished oak components to leading flooring manufacturers (e.g. Tarkett, </a:t>
            </a:r>
            <a:r>
              <a:rPr lang="en-US" sz="1600" dirty="0" err="1"/>
              <a:t>Bauwerk</a:t>
            </a:r>
            <a:r>
              <a:rPr lang="en-US" sz="1600" dirty="0"/>
              <a:t>, Weitzer).</a:t>
            </a:r>
          </a:p>
          <a:p>
            <a:r>
              <a:rPr lang="en-US" sz="1600" b="1" dirty="0"/>
              <a:t>2020–Present | CAMPICO Era</a:t>
            </a:r>
            <a:br>
              <a:rPr lang="en-US" sz="1600" dirty="0"/>
            </a:br>
            <a:r>
              <a:rPr lang="en-US" sz="1600" dirty="0"/>
              <a:t>Global expansion through a joint venture in Cambodia, focusing on advanced three-layer oak flooring for the US market.</a:t>
            </a:r>
            <a:br>
              <a:rPr lang="en-US" sz="1600" dirty="0"/>
            </a:br>
            <a:r>
              <a:rPr lang="en-US" sz="1600" dirty="0"/>
              <a:t>Integration of European raw material expertise with international manufacturing and distribution networks.</a:t>
            </a:r>
          </a:p>
          <a:p>
            <a:r>
              <a:rPr lang="en-US" sz="1600" dirty="0"/>
              <a:t>Continuous evolution from a large-scale sawmill into a </a:t>
            </a:r>
            <a:r>
              <a:rPr lang="en-US" sz="1600" dirty="0" err="1"/>
              <a:t>specialised</a:t>
            </a:r>
            <a:r>
              <a:rPr lang="en-US" sz="1600" dirty="0"/>
              <a:t>, globally connected oak producer — remaining family-owned and now led by the second generation.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961" y="624110"/>
            <a:ext cx="9538652" cy="1280890"/>
          </a:xfrm>
        </p:spPr>
        <p:txBody>
          <a:bodyPr>
            <a:normAutofit/>
          </a:bodyPr>
          <a:lstStyle/>
          <a:p>
            <a:r>
              <a:rPr lang="en-US" b="1" dirty="0"/>
              <a:t>Turnkey Hardwood Processing Facility 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8408" y="1115568"/>
            <a:ext cx="10526204" cy="5942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A fully operational industrial hardwood platform in Serbia (est. 1997), offering immediate revenue generation.</a:t>
            </a:r>
          </a:p>
          <a:p>
            <a:r>
              <a:rPr lang="en-US" sz="1600" b="1" dirty="0"/>
              <a:t>Location Advantage</a:t>
            </a:r>
            <a:br>
              <a:rPr lang="en-US" sz="1600" dirty="0"/>
            </a:br>
            <a:r>
              <a:rPr lang="en-US" sz="1600" dirty="0"/>
              <a:t>Direct access to Slavonian oak (</a:t>
            </a:r>
            <a:r>
              <a:rPr lang="en-US" sz="1600" i="1" dirty="0"/>
              <a:t>Quercus </a:t>
            </a:r>
            <a:r>
              <a:rPr lang="en-US" sz="1600" i="1" dirty="0" err="1"/>
              <a:t>robur</a:t>
            </a:r>
            <a:r>
              <a:rPr lang="en-US" sz="1600" dirty="0"/>
              <a:t>) from </a:t>
            </a:r>
            <a:r>
              <a:rPr lang="en-US" sz="1600" dirty="0" err="1"/>
              <a:t>Morović</a:t>
            </a:r>
            <a:r>
              <a:rPr lang="en-US" sz="1600" dirty="0"/>
              <a:t> and the </a:t>
            </a:r>
            <a:r>
              <a:rPr lang="en-US" sz="1600" dirty="0" err="1"/>
              <a:t>Spačva</a:t>
            </a:r>
            <a:r>
              <a:rPr lang="en-US" sz="1600" dirty="0"/>
              <a:t> Basin, with efficient connectivity to EU and global markets.</a:t>
            </a:r>
          </a:p>
          <a:p>
            <a:r>
              <a:rPr lang="en-US" sz="1600" b="1" dirty="0"/>
              <a:t>Financial Performance</a:t>
            </a:r>
            <a:br>
              <a:rPr lang="en-US" sz="1600" dirty="0"/>
            </a:br>
            <a:r>
              <a:rPr lang="en-US" sz="1600" dirty="0"/>
              <a:t>Approximately €16.5M revenue, €2M profit, ~100 employees, with scalable industrial capacity.</a:t>
            </a:r>
          </a:p>
          <a:p>
            <a:r>
              <a:rPr lang="en-US" sz="1600" b="1" dirty="0"/>
              <a:t>Infrastructure</a:t>
            </a:r>
            <a:br>
              <a:rPr lang="en-US" sz="1600" dirty="0"/>
            </a:br>
            <a:r>
              <a:rPr lang="en-US" sz="1600" dirty="0"/>
              <a:t>Well-established production facilities (8,000 m² built area on a 36,000 m² site), equipped with high-capacity European machinery.</a:t>
            </a:r>
          </a:p>
          <a:p>
            <a:r>
              <a:rPr lang="en-US" sz="1600" b="1" dirty="0"/>
              <a:t>Supply Security</a:t>
            </a:r>
            <a:br>
              <a:rPr lang="en-US" sz="1600" dirty="0"/>
            </a:br>
            <a:r>
              <a:rPr lang="en-US" sz="1600" dirty="0"/>
              <a:t>Long-term agreement with </a:t>
            </a:r>
            <a:r>
              <a:rPr lang="en-US" sz="1600" dirty="0" err="1"/>
              <a:t>Vojvodinašume</a:t>
            </a:r>
            <a:r>
              <a:rPr lang="en-US" sz="1600" dirty="0"/>
              <a:t> and FSC-certified sourcing, fully compliant with EUDR, EUTR, and the Lacey Act.</a:t>
            </a:r>
          </a:p>
          <a:p>
            <a:r>
              <a:rPr lang="en-US" sz="1600" b="1" dirty="0"/>
              <a:t>Growth Potential</a:t>
            </a:r>
            <a:br>
              <a:rPr lang="en-US" sz="1600" dirty="0"/>
            </a:br>
            <a:r>
              <a:rPr lang="en-US" sz="1600" dirty="0"/>
              <a:t>Ready for expansion into veneer, wear layers, and engineered wood — no greenfield investment required.</a:t>
            </a:r>
          </a:p>
          <a:p>
            <a:r>
              <a:rPr lang="en-US" sz="1600" b="1" dirty="0"/>
              <a:t>Strategic Positioning</a:t>
            </a:r>
            <a:br>
              <a:rPr lang="en-US" sz="1600" dirty="0"/>
            </a:br>
            <a:r>
              <a:rPr lang="en-US" sz="1600" dirty="0"/>
              <a:t>A vertically integrated platform combining sourcing, processing, and export, backed by nearly three decades of operational expertise.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/>
              <a:t>Sourcing, Compliance &amp; Traceability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1712597"/>
            <a:ext cx="10114724" cy="4683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All timber (oak </a:t>
            </a:r>
            <a:r>
              <a:rPr lang="en-US" sz="1600" i="1" dirty="0"/>
              <a:t>Quercus </a:t>
            </a:r>
            <a:r>
              <a:rPr lang="en-US" sz="1600" i="1" dirty="0" err="1"/>
              <a:t>robur</a:t>
            </a:r>
            <a:r>
              <a:rPr lang="en-US" sz="1600" dirty="0"/>
              <a:t> and ash </a:t>
            </a:r>
            <a:r>
              <a:rPr lang="en-US" sz="1600" i="1" dirty="0"/>
              <a:t>Fraxinus excelsior</a:t>
            </a:r>
            <a:r>
              <a:rPr lang="en-US" sz="1600" dirty="0"/>
              <a:t>) is sourced exclusively from legally harvested forests.</a:t>
            </a:r>
          </a:p>
          <a:p>
            <a:r>
              <a:rPr lang="en-US" sz="1600" dirty="0"/>
              <a:t>Regional sourcing spans Serbia, Croatia, Bosnia &amp; Herzegovina, and Romania, with a core focus on </a:t>
            </a:r>
            <a:r>
              <a:rPr lang="en-US" sz="1600" dirty="0" err="1"/>
              <a:t>Morović</a:t>
            </a:r>
            <a:r>
              <a:rPr lang="en-US" sz="1600" dirty="0"/>
              <a:t> forest (Serbia).</a:t>
            </a:r>
          </a:p>
          <a:p>
            <a:r>
              <a:rPr lang="en-US" sz="1600" dirty="0"/>
              <a:t>Long-term partnerships with state forestry enterprises (</a:t>
            </a:r>
            <a:r>
              <a:rPr lang="en-US" sz="1600" dirty="0" err="1"/>
              <a:t>Vojvodinašume</a:t>
            </a:r>
            <a:r>
              <a:rPr lang="en-US" sz="1600" dirty="0"/>
              <a:t>) ensure supply continuity.</a:t>
            </a:r>
          </a:p>
          <a:p>
            <a:r>
              <a:rPr lang="en-US" sz="1600" dirty="0"/>
              <a:t>Strict supplier verification includes legal documentation, harvesting rights, and ongoing compliance monitoring, with FSC or equivalent standards applied where relevant.</a:t>
            </a:r>
          </a:p>
          <a:p>
            <a:r>
              <a:rPr lang="en-US" sz="1600" dirty="0"/>
              <a:t>A comprehensive traceability system enables full tracking from forest origin to finished product.</a:t>
            </a:r>
          </a:p>
          <a:p>
            <a:r>
              <a:rPr lang="en-US" sz="1600" dirty="0"/>
              <a:t>Fully aligned with EUTR, EUDR, UKTR, and the US Lacey Act, ensuring minimal risk of non-compliant timber.</a:t>
            </a:r>
          </a:p>
          <a:p>
            <a:r>
              <a:rPr lang="en-US" sz="1600" dirty="0"/>
              <a:t>Risk mitigation includes a diversified supplier base, preference for state-managed forests, physical verification, and regular audits.</a:t>
            </a:r>
          </a:p>
          <a:p>
            <a:r>
              <a:rPr lang="en-US" sz="1600" dirty="0"/>
              <a:t>Strong commitment to sustainability through responsible sourcing, support for forest regeneration, and efficient material </a:t>
            </a:r>
            <a:r>
              <a:rPr lang="en-US" sz="1600" dirty="0" err="1"/>
              <a:t>utilisation</a:t>
            </a:r>
            <a:r>
              <a:rPr lang="en-US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en-US" b="1" dirty="0"/>
              <a:t>Market Opportunity – European Oak &amp; Hardwood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1758153"/>
            <a:ext cx="10387584" cy="4734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Robust global demand for high-quality oak and ash across furniture, interior design, and industrial sectors.</a:t>
            </a:r>
          </a:p>
          <a:p>
            <a:r>
              <a:rPr lang="en-US" sz="2000" dirty="0"/>
              <a:t>Limited supply of Slavonian oak (</a:t>
            </a:r>
            <a:r>
              <a:rPr lang="en-US" sz="2000" i="1" dirty="0"/>
              <a:t>Quercus </a:t>
            </a:r>
            <a:r>
              <a:rPr lang="en-US" sz="2000" i="1" dirty="0" err="1"/>
              <a:t>robur</a:t>
            </a:r>
            <a:r>
              <a:rPr lang="en-US" sz="2000" dirty="0"/>
              <a:t>), making it a premium and highly sought-after resource.</a:t>
            </a:r>
          </a:p>
          <a:p>
            <a:r>
              <a:rPr lang="en-US" sz="2000" dirty="0"/>
              <a:t>Southeast Europe remains a strategically vital sourcing region, renowned for top-grade hardwood and established forestry systems.</a:t>
            </a:r>
          </a:p>
          <a:p>
            <a:r>
              <a:rPr lang="en-US" sz="2000" dirty="0"/>
              <a:t>Increasing regulatory and ESG pressures </a:t>
            </a:r>
            <a:r>
              <a:rPr lang="en-US" sz="2000" dirty="0" err="1"/>
              <a:t>favour</a:t>
            </a:r>
            <a:r>
              <a:rPr lang="en-US" sz="2000" dirty="0"/>
              <a:t> fully compliant and traceable suppliers.</a:t>
            </a:r>
          </a:p>
          <a:p>
            <a:r>
              <a:rPr lang="en-US" sz="2000" dirty="0"/>
              <a:t>Stable long-term demand across multiple industries ensures resilient market fundamentals.</a:t>
            </a:r>
          </a:p>
          <a:p>
            <a:r>
              <a:rPr lang="en-US" sz="2000" dirty="0"/>
              <a:t>A fragmented supply landscape creates significant opportunities for reliable, scalable, and compliant producers.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US" b="1" dirty="0"/>
              <a:t>Strategic Hub – Raw Material &amp; Export Access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1990502"/>
            <a:ext cx="5519376" cy="3652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800" dirty="0"/>
              <a:t>Located in the </a:t>
            </a:r>
            <a:r>
              <a:rPr lang="en-GB" sz="1800" dirty="0" err="1"/>
              <a:t>Srem</a:t>
            </a:r>
            <a:r>
              <a:rPr lang="en-GB" sz="1800" dirty="0"/>
              <a:t> region (Serbia), near Belgrade — a key logistics hub.</a:t>
            </a:r>
          </a:p>
          <a:p>
            <a:r>
              <a:rPr lang="en-GB" sz="1800" dirty="0"/>
              <a:t>35 minutes from Belgrade International Airport </a:t>
            </a:r>
          </a:p>
          <a:p>
            <a:r>
              <a:rPr lang="en-GB" sz="1800" dirty="0"/>
              <a:t>10 minutes from major European motorways (E-70, E-75) </a:t>
            </a:r>
          </a:p>
          <a:p>
            <a:r>
              <a:rPr lang="en-GB" sz="1800" dirty="0"/>
              <a:t>Close proximity to rail and customs terminal in </a:t>
            </a:r>
            <a:r>
              <a:rPr lang="en-GB" sz="1800" dirty="0" err="1"/>
              <a:t>Inđija</a:t>
            </a:r>
            <a:r>
              <a:rPr lang="en-GB" sz="1800" dirty="0"/>
              <a:t> </a:t>
            </a:r>
          </a:p>
          <a:p>
            <a:r>
              <a:rPr lang="en-GB" sz="1800" dirty="0"/>
              <a:t>Immediate access to prime sourcing regions: </a:t>
            </a:r>
            <a:r>
              <a:rPr lang="en-GB" sz="1800" dirty="0" err="1"/>
              <a:t>Morović</a:t>
            </a:r>
            <a:r>
              <a:rPr lang="en-GB" sz="1800" dirty="0"/>
              <a:t> forest (Serbia) and </a:t>
            </a:r>
            <a:r>
              <a:rPr lang="en-GB" sz="1800" dirty="0" err="1"/>
              <a:t>Spačva</a:t>
            </a:r>
            <a:r>
              <a:rPr lang="en-GB" sz="1800" dirty="0"/>
              <a:t> Basin (Croatia)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/>
              <a:t>Client Portfolio &amp; References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ember of FORDAQ (Bronze Level)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Contact &amp; Company Details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31403"/>
            <a:ext cx="10454640" cy="566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QUERCUS PARKET – Sole Proprietorship</a:t>
            </a:r>
            <a:endParaRPr lang="en-GB" sz="1600" dirty="0"/>
          </a:p>
          <a:p>
            <a:r>
              <a:rPr lang="en-GB" sz="1600" b="1" dirty="0"/>
              <a:t>Address: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Serbia</a:t>
            </a:r>
          </a:p>
          <a:p>
            <a:r>
              <a:rPr lang="en-GB" sz="1600" b="1" dirty="0"/>
              <a:t>Contact: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/>
              <a:t>Phone: +381 22 58 77 50</a:t>
            </a:r>
          </a:p>
          <a:p>
            <a:r>
              <a:rPr lang="en-GB" sz="1600" b="1" dirty="0"/>
              <a:t>Working Hours:</a:t>
            </a:r>
            <a:br>
              <a:rPr lang="en-GB" sz="1600" dirty="0"/>
            </a:br>
            <a:r>
              <a:rPr lang="en-GB" sz="1600" dirty="0"/>
              <a:t>Monday – Friday | 07:00 – 15:00</a:t>
            </a:r>
          </a:p>
          <a:p>
            <a:r>
              <a:rPr lang="en-GB" sz="1600" b="1" dirty="0"/>
              <a:t>Company Information:</a:t>
            </a:r>
            <a:br>
              <a:rPr lang="en-GB" sz="1600" dirty="0"/>
            </a:br>
            <a:r>
              <a:rPr lang="en-GB" sz="1600" dirty="0"/>
              <a:t>TIN (PIB): 106197782</a:t>
            </a:r>
            <a:br>
              <a:rPr lang="en-GB" sz="1600" dirty="0"/>
            </a:br>
            <a:r>
              <a:rPr lang="en-GB" sz="1600" dirty="0"/>
              <a:t>Registration No. (MB): 61620117</a:t>
            </a:r>
          </a:p>
          <a:p>
            <a:r>
              <a:rPr lang="en-GB" sz="1600" b="1" dirty="0"/>
              <a:t>Banking Details: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 (EUR):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b="1" dirty="0"/>
              <a:t>Location Reference:</a:t>
            </a:r>
            <a:br>
              <a:rPr lang="en-GB" sz="1600" dirty="0"/>
            </a:br>
            <a:r>
              <a:rPr lang="en-GB" sz="1600" dirty="0" err="1"/>
              <a:t>Pilana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r>
              <a:rPr lang="en-GB" sz="1600" dirty="0"/>
              <a:t> (Google Maps)</a:t>
            </a:r>
          </a:p>
          <a:p>
            <a:r>
              <a:rPr lang="en-GB" sz="1600" b="1" dirty="0"/>
              <a:t>FSC Licence Holder:</a:t>
            </a:r>
            <a:r>
              <a:rPr lang="en-GB" sz="1600" dirty="0"/>
              <a:t>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980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Introduction  </vt:lpstr>
      <vt:lpstr>History  </vt:lpstr>
      <vt:lpstr>Turnkey Hardwood Processing Facility </vt:lpstr>
      <vt:lpstr>Sourcing, Compliance &amp; Traceability</vt:lpstr>
      <vt:lpstr>Market Opportunity – European Oak &amp; Hardwood</vt:lpstr>
      <vt:lpstr>Strategic Hub – Raw Material &amp; Export Access</vt:lpstr>
      <vt:lpstr>Client Portfolio &amp; References</vt:lpstr>
      <vt:lpstr>Contact &amp; Company Details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15</cp:revision>
  <dcterms:created xsi:type="dcterms:W3CDTF">2026-03-27T12:34:22Z</dcterms:created>
  <dcterms:modified xsi:type="dcterms:W3CDTF">2026-03-28T08:24:19Z</dcterms:modified>
</cp:coreProperties>
</file>